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82" r:id="rId3"/>
    <p:sldId id="257" r:id="rId4"/>
    <p:sldId id="277" r:id="rId5"/>
    <p:sldId id="259" r:id="rId6"/>
    <p:sldId id="279" r:id="rId7"/>
    <p:sldId id="28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53"/>
    <p:restoredTop sz="94674"/>
  </p:normalViewPr>
  <p:slideViewPr>
    <p:cSldViewPr snapToGrid="0" snapToObjects="1">
      <p:cViewPr>
        <p:scale>
          <a:sx n="110" d="100"/>
          <a:sy n="110" d="100"/>
        </p:scale>
        <p:origin x="144" y="4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5671A-1F18-EF4C-A3BD-B9BB99D682F4}" type="datetimeFigureOut">
              <a:rPr lang="fr-FR" smtClean="0"/>
              <a:t>05/06/2018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7B11D-0D44-4F45-A188-BF8F13BA261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2555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Gouvernance de la résidence</a:t>
            </a:r>
            <a:br>
              <a:rPr lang="fr-FR" dirty="0" smtClean="0"/>
            </a:br>
            <a:r>
              <a:rPr lang="fr-FR" dirty="0" smtClean="0"/>
              <a:t>Regards sur la ville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Comment ça marche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613951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Il est essentiel de visionner le premier diaporama sur l’ASL avant de visionner celui ci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Partie 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965028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3775" y="2274838"/>
            <a:ext cx="10691037" cy="230832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fr-FR" sz="3600" dirty="0" smtClean="0">
                <a:latin typeface="Arial" charset="0"/>
                <a:ea typeface="Arial" charset="0"/>
                <a:cs typeface="Arial" charset="0"/>
              </a:rPr>
              <a:t>Nous allons dans ce diaporama présenter comment sont calculées les charges de l’ASL pour :</a:t>
            </a:r>
          </a:p>
          <a:p>
            <a:pPr marL="571500" indent="-571500">
              <a:buFontTx/>
              <a:buChar char="-"/>
            </a:pPr>
            <a:r>
              <a:rPr lang="fr-FR" sz="3600" dirty="0" smtClean="0">
                <a:latin typeface="Arial" charset="0"/>
                <a:ea typeface="Arial" charset="0"/>
                <a:cs typeface="Arial" charset="0"/>
              </a:rPr>
              <a:t>La terrasse végétalisée</a:t>
            </a:r>
          </a:p>
          <a:p>
            <a:pPr marL="571500" indent="-571500">
              <a:buFontTx/>
              <a:buChar char="-"/>
            </a:pPr>
            <a:r>
              <a:rPr lang="fr-FR" sz="3600" dirty="0" smtClean="0">
                <a:latin typeface="Arial" charset="0"/>
                <a:ea typeface="Arial" charset="0"/>
                <a:cs typeface="Arial" charset="0"/>
              </a:rPr>
              <a:t>Le local commun</a:t>
            </a:r>
            <a:endParaRPr lang="fr-FR" sz="36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63253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3775" y="2256042"/>
            <a:ext cx="10838954" cy="4262718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latin typeface="Arial" charset="0"/>
                <a:ea typeface="Arial" charset="0"/>
                <a:cs typeface="Arial" charset="0"/>
              </a:rPr>
              <a:t>Sont concernés les membres de l’ASL :</a:t>
            </a:r>
          </a:p>
          <a:p>
            <a:pPr marL="571500" indent="-571500" algn="ctr">
              <a:buFontTx/>
              <a:buChar char="-"/>
            </a:pPr>
            <a:r>
              <a:rPr lang="fr-FR" sz="3600" dirty="0" smtClean="0">
                <a:latin typeface="Arial" charset="0"/>
                <a:ea typeface="Arial" charset="0"/>
                <a:cs typeface="Arial" charset="0"/>
              </a:rPr>
              <a:t>Logements bâtiment B</a:t>
            </a:r>
          </a:p>
          <a:p>
            <a:pPr marL="571500" indent="-571500" algn="ctr">
              <a:buFontTx/>
              <a:buChar char="-"/>
            </a:pPr>
            <a:r>
              <a:rPr lang="fr-FR" sz="3600" dirty="0" smtClean="0">
                <a:latin typeface="Arial" charset="0"/>
                <a:ea typeface="Arial" charset="0"/>
                <a:cs typeface="Arial" charset="0"/>
              </a:rPr>
              <a:t>Logements bâtiment C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913775" y="747408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2000" b="1" dirty="0"/>
          </a:p>
          <a:p>
            <a:endParaRPr lang="fr-FR" sz="2000" dirty="0"/>
          </a:p>
        </p:txBody>
      </p:sp>
      <p:sp>
        <p:nvSpPr>
          <p:cNvPr id="2" name="Rectangle 1"/>
          <p:cNvSpPr/>
          <p:nvPr/>
        </p:nvSpPr>
        <p:spPr>
          <a:xfrm>
            <a:off x="1936830" y="224717"/>
            <a:ext cx="83414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Nous avons une chance énorme pour ce calcul ! Si si</a:t>
            </a:r>
            <a:r>
              <a:rPr lang="mr-IN" b="1" dirty="0" smtClean="0"/>
              <a:t>…</a:t>
            </a:r>
            <a:r>
              <a:rPr lang="fr-FR" b="1" dirty="0" smtClean="0"/>
              <a:t> Dans les deux cas, le géomètre a choisi de sélectionner les 2 mêmes membres de l’ASL.</a:t>
            </a:r>
          </a:p>
          <a:p>
            <a:endParaRPr lang="fr-FR" b="1" dirty="0"/>
          </a:p>
          <a:p>
            <a:r>
              <a:rPr lang="fr-FR" b="1" dirty="0" smtClean="0"/>
              <a:t>Pour calculer les charges qui permettent l’entretien de :</a:t>
            </a:r>
          </a:p>
          <a:p>
            <a:pPr marL="285750" indent="-285750">
              <a:buFontTx/>
              <a:buChar char="-"/>
            </a:pPr>
            <a:r>
              <a:rPr lang="fr-FR" b="1" dirty="0"/>
              <a:t>l</a:t>
            </a:r>
            <a:r>
              <a:rPr lang="fr-FR" b="1" dirty="0" smtClean="0"/>
              <a:t>a terrasse végétalisée</a:t>
            </a:r>
          </a:p>
          <a:p>
            <a:pPr marL="285750" indent="-285750">
              <a:buFontTx/>
              <a:buChar char="-"/>
            </a:pPr>
            <a:r>
              <a:rPr lang="fr-FR" b="1" dirty="0" smtClean="0"/>
              <a:t>du local commun</a:t>
            </a:r>
            <a:endParaRPr lang="fr-FR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8534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358201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Composition de l’ASL</a:t>
            </a:r>
            <a:br>
              <a:rPr lang="fr-FR" dirty="0" smtClean="0"/>
            </a:br>
            <a:r>
              <a:rPr lang="fr-FR" b="1" dirty="0" smtClean="0"/>
              <a:t>Follement Gerland Lot </a:t>
            </a:r>
            <a:r>
              <a:rPr lang="fr-FR" b="1" dirty="0" smtClean="0"/>
              <a:t>17</a:t>
            </a:r>
            <a:br>
              <a:rPr lang="fr-FR" b="1" dirty="0" smtClean="0"/>
            </a:br>
            <a:r>
              <a:rPr lang="fr-FR" dirty="0" smtClean="0"/>
              <a:t>Rappel</a:t>
            </a:r>
            <a:r>
              <a:rPr lang="mr-IN" dirty="0" smtClean="0"/>
              <a:t>…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913775" y="2070847"/>
            <a:ext cx="10838954" cy="4262718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3775" y="2070847"/>
            <a:ext cx="1874977" cy="426271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/>
              <a:t>Immeuble</a:t>
            </a:r>
          </a:p>
          <a:p>
            <a:pPr algn="ctr"/>
            <a:r>
              <a:rPr lang="fr-FR" dirty="0" smtClean="0"/>
              <a:t>Bureaux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282101" y="2674051"/>
            <a:ext cx="2613071" cy="3671385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Forment 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l’ensemble</a:t>
            </a:r>
          </a:p>
          <a:p>
            <a:pPr algn="ctr"/>
            <a:r>
              <a:rPr lang="fr-FR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</a:t>
            </a:r>
          </a:p>
          <a:p>
            <a:pPr algn="ctr"/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39868" y="3298785"/>
            <a:ext cx="1181773" cy="3046652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Logements</a:t>
            </a:r>
          </a:p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Bâtiment 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</a:t>
            </a:r>
          </a:p>
        </p:txBody>
      </p:sp>
      <p:sp>
        <p:nvSpPr>
          <p:cNvPr id="5" name="Rectangle 4"/>
          <p:cNvSpPr/>
          <p:nvPr/>
        </p:nvSpPr>
        <p:spPr>
          <a:xfrm>
            <a:off x="4343815" y="3798574"/>
            <a:ext cx="1196253" cy="2558733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Logements</a:t>
            </a:r>
          </a:p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Bâtiment 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B1</a:t>
            </a:r>
            <a:endParaRPr lang="fr-F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95131" y="2567352"/>
            <a:ext cx="1696844" cy="376620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600" dirty="0" smtClean="0"/>
              <a:t>Logements</a:t>
            </a:r>
          </a:p>
          <a:p>
            <a:pPr algn="ctr"/>
            <a:r>
              <a:rPr lang="fr-FR" sz="1600" dirty="0" smtClean="0"/>
              <a:t>Bâtiment C</a:t>
            </a:r>
            <a:endParaRPr lang="fr-FR" sz="1600" dirty="0"/>
          </a:p>
        </p:txBody>
      </p:sp>
      <p:sp>
        <p:nvSpPr>
          <p:cNvPr id="8" name="Rectangle 7"/>
          <p:cNvSpPr/>
          <p:nvPr/>
        </p:nvSpPr>
        <p:spPr>
          <a:xfrm>
            <a:off x="8877782" y="5419162"/>
            <a:ext cx="2820813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Stationnements tranche 2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88916" y="4598544"/>
            <a:ext cx="2609679" cy="8206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/>
              <a:t>Stationnements tranche 1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10102467" y="3470313"/>
            <a:ext cx="1208406" cy="1128228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/>
              <a:t>Chaufferie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9088916" y="2899042"/>
            <a:ext cx="870331" cy="16994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Local</a:t>
            </a:r>
          </a:p>
          <a:p>
            <a:pPr algn="ctr"/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D’activité</a:t>
            </a:r>
            <a:endParaRPr lang="fr-F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620586" y="3798574"/>
            <a:ext cx="1196253" cy="2558733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Logements</a:t>
            </a:r>
          </a:p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Bâtiment 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B2</a:t>
            </a:r>
            <a:endParaRPr lang="fr-F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127154" y="2714376"/>
            <a:ext cx="1448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(MACIF </a:t>
            </a:r>
            <a:r>
              <a:rPr lang="fr-FR" dirty="0" err="1">
                <a:solidFill>
                  <a:schemeClr val="bg1"/>
                </a:solidFill>
              </a:rPr>
              <a:t>Immo</a:t>
            </a:r>
            <a:r>
              <a:rPr lang="fr-FR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2888154" y="4142679"/>
            <a:ext cx="12739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(Poste Habitat)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9048021" y="3437227"/>
            <a:ext cx="9521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(Bouygues)</a:t>
            </a:r>
            <a:endParaRPr lang="fr-F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973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3" grpId="0" animBg="1"/>
      <p:bldP spid="15" grpId="0"/>
      <p:bldP spid="16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3775" y="2070847"/>
            <a:ext cx="10838954" cy="4262718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3775" y="2070847"/>
            <a:ext cx="1874977" cy="426271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/>
              <a:t>Immeuble</a:t>
            </a:r>
          </a:p>
          <a:p>
            <a:pPr algn="ctr"/>
            <a:r>
              <a:rPr lang="fr-FR" dirty="0" smtClean="0"/>
              <a:t>Bureaux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282101" y="2674051"/>
            <a:ext cx="2613071" cy="3671385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Forment 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l’ensemble</a:t>
            </a:r>
          </a:p>
          <a:p>
            <a:pPr algn="ctr"/>
            <a:r>
              <a:rPr lang="fr-FR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</a:t>
            </a:r>
          </a:p>
          <a:p>
            <a:pPr algn="ctr"/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39868" y="3298785"/>
            <a:ext cx="1181773" cy="3046652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Logements</a:t>
            </a:r>
          </a:p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Bâtiment 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</a:t>
            </a:r>
          </a:p>
        </p:txBody>
      </p:sp>
      <p:sp>
        <p:nvSpPr>
          <p:cNvPr id="5" name="Rectangle 4"/>
          <p:cNvSpPr/>
          <p:nvPr/>
        </p:nvSpPr>
        <p:spPr>
          <a:xfrm>
            <a:off x="4343815" y="3798574"/>
            <a:ext cx="1196253" cy="2558733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Logements</a:t>
            </a:r>
          </a:p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Bâtiment 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B1</a:t>
            </a:r>
            <a:endParaRPr lang="fr-F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95131" y="2567352"/>
            <a:ext cx="1696844" cy="376620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600" dirty="0" smtClean="0"/>
              <a:t>Logements</a:t>
            </a:r>
          </a:p>
          <a:p>
            <a:pPr algn="ctr"/>
            <a:r>
              <a:rPr lang="fr-FR" sz="1600" dirty="0" smtClean="0"/>
              <a:t>Bâtiment C</a:t>
            </a:r>
            <a:endParaRPr lang="fr-FR" sz="1600" dirty="0"/>
          </a:p>
        </p:txBody>
      </p:sp>
      <p:sp>
        <p:nvSpPr>
          <p:cNvPr id="8" name="Rectangle 7"/>
          <p:cNvSpPr/>
          <p:nvPr/>
        </p:nvSpPr>
        <p:spPr>
          <a:xfrm>
            <a:off x="8877782" y="5419162"/>
            <a:ext cx="2820813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Stationnements tranche 2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88916" y="4598544"/>
            <a:ext cx="2609679" cy="8206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/>
              <a:t>Stationnements tranche 1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10102467" y="3470313"/>
            <a:ext cx="1208406" cy="1128228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/>
              <a:t>Chaufferie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9088916" y="2899042"/>
            <a:ext cx="870331" cy="16994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Local</a:t>
            </a:r>
          </a:p>
          <a:p>
            <a:pPr algn="ctr"/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D’activité</a:t>
            </a:r>
            <a:endParaRPr lang="fr-F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620586" y="3798574"/>
            <a:ext cx="1196253" cy="2558733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Logements</a:t>
            </a:r>
          </a:p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Bâtiment 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B2</a:t>
            </a:r>
            <a:endParaRPr lang="fr-F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127154" y="2714376"/>
            <a:ext cx="1448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(MACIF </a:t>
            </a:r>
            <a:r>
              <a:rPr lang="fr-FR" dirty="0" err="1">
                <a:solidFill>
                  <a:schemeClr val="bg1"/>
                </a:solidFill>
              </a:rPr>
              <a:t>Immo</a:t>
            </a:r>
            <a:r>
              <a:rPr lang="fr-FR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2888154" y="4142679"/>
            <a:ext cx="12739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(Poste Habitat)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9048021" y="3437227"/>
            <a:ext cx="9521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(Bouygues)</a:t>
            </a:r>
            <a:endParaRPr lang="fr-F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1512537" y="1264722"/>
            <a:ext cx="8107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Voyons le poids de chaque membre de l’ASL pour cette servitude</a:t>
            </a:r>
            <a:endParaRPr lang="fr-FR" sz="2400" dirty="0"/>
          </a:p>
        </p:txBody>
      </p:sp>
      <p:sp>
        <p:nvSpPr>
          <p:cNvPr id="21" name="ZoneTexte 20"/>
          <p:cNvSpPr txBox="1"/>
          <p:nvPr/>
        </p:nvSpPr>
        <p:spPr>
          <a:xfrm>
            <a:off x="1512537" y="179960"/>
            <a:ext cx="9055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Précisons qui sont exactement les membres concernés par </a:t>
            </a:r>
            <a:r>
              <a:rPr lang="fr-FR" sz="2400" smtClean="0"/>
              <a:t>ces servitudes</a:t>
            </a:r>
            <a:endParaRPr lang="fr-FR" sz="2400" b="1" dirty="0"/>
          </a:p>
        </p:txBody>
      </p:sp>
      <p:sp>
        <p:nvSpPr>
          <p:cNvPr id="22" name="ZoneTexte 21"/>
          <p:cNvSpPr txBox="1"/>
          <p:nvPr/>
        </p:nvSpPr>
        <p:spPr>
          <a:xfrm>
            <a:off x="7199606" y="4264202"/>
            <a:ext cx="1694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chemeClr val="bg1">
                    <a:lumMod val="95000"/>
                  </a:schemeClr>
                </a:solidFill>
              </a:rPr>
              <a:t>507</a:t>
            </a:r>
            <a:r>
              <a:rPr lang="fr-FR" sz="20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2000" b="1" dirty="0" smtClean="0">
                <a:solidFill>
                  <a:schemeClr val="bg1">
                    <a:lumMod val="95000"/>
                  </a:schemeClr>
                </a:solidFill>
              </a:rPr>
              <a:t>tantièmes</a:t>
            </a:r>
            <a:endParaRPr lang="fr-FR" sz="2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4825118" y="3406450"/>
            <a:ext cx="1465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493</a:t>
            </a:r>
            <a:r>
              <a:rPr lang="fr-F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tantièmes</a:t>
            </a:r>
            <a:endParaRPr lang="fr-FR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512537" y="705731"/>
            <a:ext cx="7365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Pour ces deux servitudes le calcul </a:t>
            </a:r>
            <a:r>
              <a:rPr lang="fr-FR" sz="2400" dirty="0" smtClean="0"/>
              <a:t>totalise :1000 millièmes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857448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  <p:bldP spid="9" grpId="0" animBg="1"/>
      <p:bldP spid="10" grpId="0" animBg="1"/>
      <p:bldP spid="11" grpId="0" animBg="1"/>
      <p:bldP spid="15" grpId="0"/>
      <p:bldP spid="16" grpId="0"/>
      <p:bldP spid="18" grpId="0"/>
      <p:bldP spid="20" grpId="0"/>
      <p:bldP spid="22" grpId="0"/>
      <p:bldP spid="2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54280" y="2002420"/>
            <a:ext cx="106834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/>
              <a:t>Revenez souvent télécharger ce diaporama car nous y apporterons des améliorations.</a:t>
            </a:r>
          </a:p>
          <a:p>
            <a:pPr algn="ctr"/>
            <a:endParaRPr lang="fr-FR" sz="2400" dirty="0"/>
          </a:p>
          <a:p>
            <a:pPr algn="ctr"/>
            <a:r>
              <a:rPr lang="fr-FR" sz="2400" dirty="0" smtClean="0"/>
              <a:t>A bientôt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5017400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onds dans l’eau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1456</TotalTime>
  <Words>230</Words>
  <Application>Microsoft Macintosh PowerPoint</Application>
  <PresentationFormat>Grand écran</PresentationFormat>
  <Paragraphs>64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Calibri</vt:lpstr>
      <vt:lpstr>Mangal</vt:lpstr>
      <vt:lpstr>Tw Cen MT</vt:lpstr>
      <vt:lpstr>Arial</vt:lpstr>
      <vt:lpstr>Ronds dans l’eau</vt:lpstr>
      <vt:lpstr>Gouvernance de la résidence Regards sur la ville</vt:lpstr>
      <vt:lpstr>Il est essentiel de visionner le premier diaporama sur l’ASL avant de visionner celui ci</vt:lpstr>
      <vt:lpstr>Présentation PowerPoint</vt:lpstr>
      <vt:lpstr>Présentation PowerPoint</vt:lpstr>
      <vt:lpstr>Composition de l’ASL Follement Gerland Lot 17 Rappel…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Gouvernance de la résidence</dc:title>
  <dc:creator>Utilisateur de Microsoft Office</dc:creator>
  <cp:lastModifiedBy>Utilisateur de Microsoft Office</cp:lastModifiedBy>
  <cp:revision>165</cp:revision>
  <dcterms:created xsi:type="dcterms:W3CDTF">2018-05-24T15:19:56Z</dcterms:created>
  <dcterms:modified xsi:type="dcterms:W3CDTF">2018-06-05T00:24:21Z</dcterms:modified>
</cp:coreProperties>
</file>